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85" r:id="rId14"/>
    <p:sldId id="270" r:id="rId15"/>
    <p:sldId id="286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4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FE8DD-A39A-4599-BE9C-8639C42D26AC}" type="doc">
      <dgm:prSet loTypeId="urn:microsoft.com/office/officeart/2005/8/layout/matrix3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FE32C-D5C3-4C74-AA86-AFBD8C0F20C1}">
      <dgm:prSet phldrT="[Text]" custT="1"/>
      <dgm:spPr/>
      <dgm:t>
        <a:bodyPr/>
        <a:lstStyle/>
        <a:p>
          <a:r>
            <a:rPr lang="en-US" sz="4000" dirty="0" smtClean="0">
              <a:solidFill>
                <a:schemeClr val="bg1"/>
              </a:solidFill>
            </a:rPr>
            <a:t>G</a:t>
          </a:r>
          <a:r>
            <a:rPr lang="en-US" sz="2400" dirty="0" smtClean="0">
              <a:solidFill>
                <a:schemeClr val="bg1"/>
              </a:solidFill>
            </a:rPr>
            <a:t>rounding</a:t>
          </a:r>
          <a:endParaRPr lang="en-US" sz="2400" dirty="0">
            <a:solidFill>
              <a:schemeClr val="bg1"/>
            </a:solidFill>
          </a:endParaRPr>
        </a:p>
      </dgm:t>
    </dgm:pt>
    <dgm:pt modelId="{954D3A2F-0EBF-468E-B388-89F3FEE91E47}" type="parTrans" cxnId="{51ACF785-DB64-4FA4-8E52-4E7DD675A25A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24562146-C70F-4867-9266-3CFEB2261805}" type="sibTrans" cxnId="{51ACF785-DB64-4FA4-8E52-4E7DD675A25A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9CDCB7F0-3CD2-46BF-A8F9-6E41AC4BB100}">
      <dgm:prSet phldrT="[Text]" phldr="1"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DC38C684-C73B-4283-9C52-5FFC1F091534}" type="parTrans" cxnId="{7E2D8838-B644-49FC-AFEE-011A2DAE1C76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D2718033-63C9-4559-A60A-EE9D797F5E5C}" type="sibTrans" cxnId="{7E2D8838-B644-49FC-AFEE-011A2DAE1C76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969DC7E9-BB5B-4095-A5D5-54907C2F838A}">
      <dgm:prSet phldrT="[Text]" phldr="1"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EBD603C2-A74A-40B5-81C6-90C5380D7B19}" type="parTrans" cxnId="{A97B3541-1C36-4160-9581-8AB769D420FB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9A8B8266-28B5-4C98-9D36-297F36C816FB}" type="sibTrans" cxnId="{A97B3541-1C36-4160-9581-8AB769D420FB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00FEFD57-53D5-4809-BF88-D56EE2348F59}">
      <dgm:prSet phldrT="[Text]" phldr="1"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759DC7CB-470B-451E-A8CF-4C1D5B7F158B}" type="parTrans" cxnId="{23ED5357-6485-473C-B984-FBE9ADEA66FB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FF39AC33-483E-4438-972B-936F479E8EA8}" type="sibTrans" cxnId="{23ED5357-6485-473C-B984-FBE9ADEA66FB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82EFF8FC-1374-4963-8004-4B6BAD4109BF}">
      <dgm:prSet phldrT="[Text]" custT="1"/>
      <dgm:spPr/>
      <dgm:t>
        <a:bodyPr/>
        <a:lstStyle/>
        <a:p>
          <a:r>
            <a:rPr lang="en-US" sz="4000" dirty="0" smtClean="0">
              <a:solidFill>
                <a:schemeClr val="bg1"/>
              </a:solidFill>
            </a:rPr>
            <a:t>A</a:t>
          </a:r>
          <a:r>
            <a:rPr lang="en-US" sz="2400" dirty="0" smtClean="0">
              <a:solidFill>
                <a:schemeClr val="bg1"/>
              </a:solidFill>
            </a:rPr>
            <a:t>ccountability</a:t>
          </a:r>
          <a:endParaRPr lang="en-US" sz="2400" dirty="0">
            <a:solidFill>
              <a:schemeClr val="bg1"/>
            </a:solidFill>
          </a:endParaRPr>
        </a:p>
      </dgm:t>
    </dgm:pt>
    <dgm:pt modelId="{3C2F3D9D-FBF1-42E4-BF0D-A0662FEFD848}" type="parTrans" cxnId="{D3FD9D6F-EDF7-4A25-9CDA-A30A06BD0CF0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D255459E-BB28-464B-924C-CD946C217CD0}" type="sibTrans" cxnId="{D3FD9D6F-EDF7-4A25-9CDA-A30A06BD0CF0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C965545B-DA5F-4654-96E1-0655E40CD2E4}">
      <dgm:prSet phldrT="[Text]" custT="1"/>
      <dgm:spPr/>
      <dgm:t>
        <a:bodyPr/>
        <a:lstStyle/>
        <a:p>
          <a:r>
            <a:rPr lang="en-US" sz="4000" dirty="0" smtClean="0">
              <a:solidFill>
                <a:schemeClr val="bg1"/>
              </a:solidFill>
            </a:rPr>
            <a:t>F</a:t>
          </a:r>
          <a:r>
            <a:rPr lang="en-US" sz="2400" dirty="0" smtClean="0">
              <a:solidFill>
                <a:schemeClr val="bg1"/>
              </a:solidFill>
            </a:rPr>
            <a:t>it</a:t>
          </a:r>
          <a:endParaRPr lang="en-US" sz="2400" dirty="0">
            <a:solidFill>
              <a:schemeClr val="bg1"/>
            </a:solidFill>
          </a:endParaRPr>
        </a:p>
      </dgm:t>
    </dgm:pt>
    <dgm:pt modelId="{5A683123-284D-4016-A134-E3199FA25A1F}" type="parTrans" cxnId="{12392C0A-4F8F-4FBB-BC44-29B22EAC207E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3AF5F8D4-8C76-44D6-818D-8053309FAFD8}" type="sibTrans" cxnId="{12392C0A-4F8F-4FBB-BC44-29B22EAC207E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BCE8CF8E-5E87-40B7-B74A-60651D0B1817}">
      <dgm:prSet phldrT="[Text]" custT="1"/>
      <dgm:spPr/>
      <dgm:t>
        <a:bodyPr/>
        <a:lstStyle/>
        <a:p>
          <a:r>
            <a:rPr lang="en-US" sz="4000" dirty="0" smtClean="0">
              <a:solidFill>
                <a:schemeClr val="bg1"/>
              </a:solidFill>
            </a:rPr>
            <a:t>O</a:t>
          </a:r>
          <a:r>
            <a:rPr lang="en-US" sz="2400" dirty="0" smtClean="0">
              <a:solidFill>
                <a:schemeClr val="bg1"/>
              </a:solidFill>
            </a:rPr>
            <a:t>pportunity</a:t>
          </a:r>
          <a:endParaRPr lang="en-US" sz="2400" dirty="0">
            <a:solidFill>
              <a:schemeClr val="bg1"/>
            </a:solidFill>
          </a:endParaRPr>
        </a:p>
      </dgm:t>
    </dgm:pt>
    <dgm:pt modelId="{6E692887-E3CA-433F-A777-BB307F84F659}" type="parTrans" cxnId="{3C1F83BC-48BD-48C0-88C5-F5BB68275AB1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1B764A5E-29A2-4932-A045-663F02C36D67}" type="sibTrans" cxnId="{3C1F83BC-48BD-48C0-88C5-F5BB68275AB1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A60AFD61-C12F-4024-854B-793E199BD415}" type="pres">
      <dgm:prSet presAssocID="{2C0FE8DD-A39A-4599-BE9C-8639C42D26A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3BA1C-28E1-4B40-8453-497777FA821B}" type="pres">
      <dgm:prSet presAssocID="{2C0FE8DD-A39A-4599-BE9C-8639C42D26AC}" presName="diamond" presStyleLbl="bgShp" presStyleIdx="0" presStyleCnt="1"/>
      <dgm:spPr/>
    </dgm:pt>
    <dgm:pt modelId="{E0850D1E-2CB7-40D2-89B1-B800AE3E5176}" type="pres">
      <dgm:prSet presAssocID="{2C0FE8DD-A39A-4599-BE9C-8639C42D26AC}" presName="quad1" presStyleLbl="node1" presStyleIdx="0" presStyleCnt="4" custScaleX="180610" custLinFactNeighborX="-39525" custLinFactNeighborY="-38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84F18A-C6DA-4DAE-ABE5-20976077AADC}" type="pres">
      <dgm:prSet presAssocID="{2C0FE8DD-A39A-4599-BE9C-8639C42D26AC}" presName="quad2" presStyleLbl="node1" presStyleIdx="1" presStyleCnt="4" custScaleX="180610" custLinFactNeighborX="36459" custLinFactNeighborY="-38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0D61DA-4A58-4F7E-876B-F7C47EEBD8E7}" type="pres">
      <dgm:prSet presAssocID="{2C0FE8DD-A39A-4599-BE9C-8639C42D26AC}" presName="quad3" presStyleLbl="node1" presStyleIdx="2" presStyleCnt="4" custScaleX="180610" custLinFactNeighborX="-36459" custLinFactNeighborY="-40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633DD6-86C7-4B84-9B38-1AD574BADD89}" type="pres">
      <dgm:prSet presAssocID="{2C0FE8DD-A39A-4599-BE9C-8639C42D26AC}" presName="quad4" presStyleLbl="node1" presStyleIdx="3" presStyleCnt="4" custScaleX="180610" custLinFactNeighborX="39511" custLinFactNeighborY="-40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1F83BC-48BD-48C0-88C5-F5BB68275AB1}" srcId="{2C0FE8DD-A39A-4599-BE9C-8639C42D26AC}" destId="{BCE8CF8E-5E87-40B7-B74A-60651D0B1817}" srcOrd="3" destOrd="0" parTransId="{6E692887-E3CA-433F-A777-BB307F84F659}" sibTransId="{1B764A5E-29A2-4932-A045-663F02C36D67}"/>
    <dgm:cxn modelId="{23ED5357-6485-473C-B984-FBE9ADEA66FB}" srcId="{2C0FE8DD-A39A-4599-BE9C-8639C42D26AC}" destId="{00FEFD57-53D5-4809-BF88-D56EE2348F59}" srcOrd="6" destOrd="0" parTransId="{759DC7CB-470B-451E-A8CF-4C1D5B7F158B}" sibTransId="{FF39AC33-483E-4438-972B-936F479E8EA8}"/>
    <dgm:cxn modelId="{51ACF785-DB64-4FA4-8E52-4E7DD675A25A}" srcId="{2C0FE8DD-A39A-4599-BE9C-8639C42D26AC}" destId="{0ABFE32C-D5C3-4C74-AA86-AFBD8C0F20C1}" srcOrd="0" destOrd="0" parTransId="{954D3A2F-0EBF-468E-B388-89F3FEE91E47}" sibTransId="{24562146-C70F-4867-9266-3CFEB2261805}"/>
    <dgm:cxn modelId="{7E2D8838-B644-49FC-AFEE-011A2DAE1C76}" srcId="{2C0FE8DD-A39A-4599-BE9C-8639C42D26AC}" destId="{9CDCB7F0-3CD2-46BF-A8F9-6E41AC4BB100}" srcOrd="4" destOrd="0" parTransId="{DC38C684-C73B-4283-9C52-5FFC1F091534}" sibTransId="{D2718033-63C9-4559-A60A-EE9D797F5E5C}"/>
    <dgm:cxn modelId="{12392C0A-4F8F-4FBB-BC44-29B22EAC207E}" srcId="{2C0FE8DD-A39A-4599-BE9C-8639C42D26AC}" destId="{C965545B-DA5F-4654-96E1-0655E40CD2E4}" srcOrd="2" destOrd="0" parTransId="{5A683123-284D-4016-A134-E3199FA25A1F}" sibTransId="{3AF5F8D4-8C76-44D6-818D-8053309FAFD8}"/>
    <dgm:cxn modelId="{D3FD9D6F-EDF7-4A25-9CDA-A30A06BD0CF0}" srcId="{2C0FE8DD-A39A-4599-BE9C-8639C42D26AC}" destId="{82EFF8FC-1374-4963-8004-4B6BAD4109BF}" srcOrd="1" destOrd="0" parTransId="{3C2F3D9D-FBF1-42E4-BF0D-A0662FEFD848}" sibTransId="{D255459E-BB28-464B-924C-CD946C217CD0}"/>
    <dgm:cxn modelId="{9698B337-B4F3-492A-83A7-2B232310EFD1}" type="presOf" srcId="{0ABFE32C-D5C3-4C74-AA86-AFBD8C0F20C1}" destId="{E0850D1E-2CB7-40D2-89B1-B800AE3E5176}" srcOrd="0" destOrd="0" presId="urn:microsoft.com/office/officeart/2005/8/layout/matrix3"/>
    <dgm:cxn modelId="{A97B3541-1C36-4160-9581-8AB769D420FB}" srcId="{2C0FE8DD-A39A-4599-BE9C-8639C42D26AC}" destId="{969DC7E9-BB5B-4095-A5D5-54907C2F838A}" srcOrd="5" destOrd="0" parTransId="{EBD603C2-A74A-40B5-81C6-90C5380D7B19}" sibTransId="{9A8B8266-28B5-4C98-9D36-297F36C816FB}"/>
    <dgm:cxn modelId="{5D918F5F-11D1-4854-9BA9-52DCA068F9BE}" type="presOf" srcId="{C965545B-DA5F-4654-96E1-0655E40CD2E4}" destId="{320D61DA-4A58-4F7E-876B-F7C47EEBD8E7}" srcOrd="0" destOrd="0" presId="urn:microsoft.com/office/officeart/2005/8/layout/matrix3"/>
    <dgm:cxn modelId="{B9D714B7-B96D-4093-998A-3536AD0AC3E4}" type="presOf" srcId="{2C0FE8DD-A39A-4599-BE9C-8639C42D26AC}" destId="{A60AFD61-C12F-4024-854B-793E199BD415}" srcOrd="0" destOrd="0" presId="urn:microsoft.com/office/officeart/2005/8/layout/matrix3"/>
    <dgm:cxn modelId="{55F3B866-0B7A-4BF5-B119-0D8660F740AF}" type="presOf" srcId="{82EFF8FC-1374-4963-8004-4B6BAD4109BF}" destId="{2284F18A-C6DA-4DAE-ABE5-20976077AADC}" srcOrd="0" destOrd="0" presId="urn:microsoft.com/office/officeart/2005/8/layout/matrix3"/>
    <dgm:cxn modelId="{7F2F6080-C5FC-4B97-BCDA-AC2E82A0668D}" type="presOf" srcId="{BCE8CF8E-5E87-40B7-B74A-60651D0B1817}" destId="{24633DD6-86C7-4B84-9B38-1AD574BADD89}" srcOrd="0" destOrd="0" presId="urn:microsoft.com/office/officeart/2005/8/layout/matrix3"/>
    <dgm:cxn modelId="{7093453B-3446-456D-90A5-7D56072B76F3}" type="presParOf" srcId="{A60AFD61-C12F-4024-854B-793E199BD415}" destId="{C1C3BA1C-28E1-4B40-8453-497777FA821B}" srcOrd="0" destOrd="0" presId="urn:microsoft.com/office/officeart/2005/8/layout/matrix3"/>
    <dgm:cxn modelId="{D8196805-57A4-4FAE-8FA2-1053B9144A9E}" type="presParOf" srcId="{A60AFD61-C12F-4024-854B-793E199BD415}" destId="{E0850D1E-2CB7-40D2-89B1-B800AE3E5176}" srcOrd="1" destOrd="0" presId="urn:microsoft.com/office/officeart/2005/8/layout/matrix3"/>
    <dgm:cxn modelId="{3340AE1C-CEB6-4D27-8F2D-B8687D1C0CE7}" type="presParOf" srcId="{A60AFD61-C12F-4024-854B-793E199BD415}" destId="{2284F18A-C6DA-4DAE-ABE5-20976077AADC}" srcOrd="2" destOrd="0" presId="urn:microsoft.com/office/officeart/2005/8/layout/matrix3"/>
    <dgm:cxn modelId="{10566AA2-547B-4877-AC2A-CA57A6E22B3C}" type="presParOf" srcId="{A60AFD61-C12F-4024-854B-793E199BD415}" destId="{320D61DA-4A58-4F7E-876B-F7C47EEBD8E7}" srcOrd="3" destOrd="0" presId="urn:microsoft.com/office/officeart/2005/8/layout/matrix3"/>
    <dgm:cxn modelId="{F824BF4B-8C86-49B4-9E7D-E96BBE57943B}" type="presParOf" srcId="{A60AFD61-C12F-4024-854B-793E199BD415}" destId="{24633DD6-86C7-4B84-9B38-1AD574BADD8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28734F-724C-4EEF-A9AD-4E77D582858F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410DE6D-0F54-4095-A8BD-1F25022D4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59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CD4BE2C-56C9-412A-9D72-B5C45EF31C9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99FA8BE-CEA9-4893-A8C1-7B87ABAA3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72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86DB3E-BFBA-4A32-9A67-B2D28482A0AA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41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0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4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65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0673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6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4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1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07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3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9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3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5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0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0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9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326A1-2403-4DAF-95D9-4B0072D8DCD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659B7-CF73-4128-9958-00170204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20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dingonthesideoflove.org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toth@uua.org" TargetMode="External"/><Relationship Id="rId5" Type="http://schemas.openxmlformats.org/officeDocument/2006/relationships/hyperlink" Target="mailto:amarquis@uua.org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905" y="2261588"/>
            <a:ext cx="10769600" cy="1673352"/>
          </a:xfrm>
        </p:spPr>
        <p:txBody>
          <a:bodyPr/>
          <a:lstStyle/>
          <a:p>
            <a:r>
              <a:rPr lang="en-US" sz="4800" dirty="0">
                <a:solidFill>
                  <a:schemeClr val="hlink"/>
                </a:solidFill>
              </a:rPr>
              <a:t>Inspired Faith, Effective </a:t>
            </a:r>
            <a:r>
              <a:rPr lang="en-US" sz="4800" dirty="0" smtClean="0">
                <a:solidFill>
                  <a:schemeClr val="hlink"/>
                </a:solidFill>
              </a:rPr>
              <a:t>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905" y="3934940"/>
            <a:ext cx="10769600" cy="1499616"/>
          </a:xfrm>
        </p:spPr>
        <p:txBody>
          <a:bodyPr/>
          <a:lstStyle/>
          <a:p>
            <a:r>
              <a:rPr lang="en-US" sz="3200" b="1" i="1" dirty="0">
                <a:solidFill>
                  <a:srgbClr val="FF9900"/>
                </a:solidFill>
              </a:rPr>
              <a:t>. . .supporting congregational action for social change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0212" y="5541819"/>
            <a:ext cx="8713788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Presented </a:t>
            </a:r>
            <a:r>
              <a:rPr lang="en-US" sz="2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by Annette Marquis and Jennifer Toth, </a:t>
            </a:r>
            <a: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Multicultural Growth and Witness</a:t>
            </a:r>
            <a:endParaRPr lang="en-US" sz="2600" dirty="0">
              <a:solidFill>
                <a:schemeClr val="accent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LogoBDOS-blu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3067" y="171589"/>
            <a:ext cx="3005776" cy="259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34817" y="1590261"/>
            <a:ext cx="279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UUSJ</a:t>
            </a:r>
          </a:p>
          <a:p>
            <a:r>
              <a:rPr lang="en-US" dirty="0" smtClean="0"/>
              <a:t>November 23,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hlink"/>
                </a:solidFill>
              </a:rPr>
              <a:t>Story of </a:t>
            </a:r>
            <a:r>
              <a:rPr lang="en-US" sz="4400" b="1" dirty="0" smtClean="0">
                <a:solidFill>
                  <a:schemeClr val="hlink"/>
                </a:solidFill>
              </a:rPr>
              <a:t>Self </a:t>
            </a:r>
            <a:r>
              <a:rPr lang="en-US" b="1" dirty="0">
                <a:solidFill>
                  <a:schemeClr val="hlink"/>
                </a:solidFill>
              </a:rPr>
              <a:t/>
            </a:r>
            <a:br>
              <a:rPr lang="en-US" b="1" dirty="0">
                <a:solidFill>
                  <a:schemeClr val="hlink"/>
                </a:solidFill>
              </a:rPr>
            </a:br>
            <a:r>
              <a:rPr lang="en-US" b="1" dirty="0">
                <a:solidFill>
                  <a:schemeClr val="hlink"/>
                </a:solidFill>
              </a:rPr>
              <a:t>Values that Move You to 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i="1" dirty="0" smtClean="0"/>
              <a:t>What are your personal stories that have moved you to act?</a:t>
            </a:r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i="1" dirty="0" smtClean="0"/>
              <a:t>Why were you called to what you have been called to?</a:t>
            </a:r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i="1" dirty="0" smtClean="0"/>
              <a:t>What memories do you have as a child that link to the people, places, events that you value?</a:t>
            </a:r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endParaRPr lang="en-US" sz="3200" i="1" dirty="0"/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b="1" i="1" dirty="0">
                <a:solidFill>
                  <a:srgbClr val="F0532B"/>
                </a:solidFill>
              </a:rPr>
              <a:t>Key focus: Choice in the face of </a:t>
            </a:r>
            <a:r>
              <a:rPr lang="en-US" sz="3200" b="1" i="1" dirty="0" smtClean="0">
                <a:solidFill>
                  <a:srgbClr val="F0532B"/>
                </a:solidFill>
              </a:rPr>
              <a:t>challenge</a:t>
            </a:r>
            <a:endParaRPr lang="en-US" sz="3200" b="1" i="1" dirty="0">
              <a:solidFill>
                <a:srgbClr val="F0532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179" y="0"/>
            <a:ext cx="28274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2800" i="1" dirty="0" smtClean="0"/>
              <a:t>Courage of introspection</a:t>
            </a:r>
          </a:p>
        </p:txBody>
      </p:sp>
    </p:spTree>
    <p:extLst>
      <p:ext uri="{BB962C8B-B14F-4D97-AF65-F5344CB8AC3E}">
        <p14:creationId xmlns:p14="http://schemas.microsoft.com/office/powerpoint/2010/main" val="34705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hlink"/>
                </a:solidFill>
              </a:rPr>
              <a:t>Story of </a:t>
            </a:r>
            <a:r>
              <a:rPr lang="en-US" sz="4400" b="1" dirty="0" smtClean="0">
                <a:solidFill>
                  <a:schemeClr val="hlink"/>
                </a:solidFill>
              </a:rPr>
              <a:t>Self </a:t>
            </a:r>
            <a:r>
              <a:rPr lang="en-US" b="1" dirty="0">
                <a:solidFill>
                  <a:schemeClr val="hlink"/>
                </a:solidFill>
              </a:rPr>
              <a:t/>
            </a:r>
            <a:br>
              <a:rPr lang="en-US" b="1" dirty="0">
                <a:solidFill>
                  <a:schemeClr val="hlink"/>
                </a:solidFill>
              </a:rPr>
            </a:br>
            <a:r>
              <a:rPr lang="en-US" sz="3600" b="1" dirty="0">
                <a:solidFill>
                  <a:schemeClr val="hlink"/>
                </a:solidFill>
              </a:rPr>
              <a:t>Values that Move You to 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i="1" dirty="0" smtClean="0"/>
              <a:t>Focus on:</a:t>
            </a:r>
          </a:p>
          <a:p>
            <a:pPr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3200" i="1" dirty="0"/>
              <a:t>	</a:t>
            </a:r>
            <a:r>
              <a:rPr lang="en-US" sz="3200" i="1" dirty="0" smtClean="0"/>
              <a:t>challenges you had to face</a:t>
            </a:r>
          </a:p>
          <a:p>
            <a:pPr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3200" i="1" dirty="0"/>
              <a:t>	</a:t>
            </a:r>
            <a:r>
              <a:rPr lang="en-US" sz="3200" i="1" dirty="0" smtClean="0"/>
              <a:t>choices you made about how to deal with them</a:t>
            </a:r>
          </a:p>
          <a:p>
            <a:pPr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3200" i="1" dirty="0"/>
              <a:t>	</a:t>
            </a:r>
            <a:r>
              <a:rPr lang="en-US" sz="3200" i="1" dirty="0" smtClean="0"/>
              <a:t>satisfactions – or – frustrations you experienced</a:t>
            </a:r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i="1" dirty="0" smtClean="0"/>
              <a:t>What did you learn from the outcomes</a:t>
            </a:r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i="1" dirty="0" smtClean="0"/>
              <a:t>What did they teach you about the yourself, your family, the world, about what matters to you?</a:t>
            </a:r>
          </a:p>
        </p:txBody>
      </p:sp>
    </p:spTree>
    <p:extLst>
      <p:ext uri="{BB962C8B-B14F-4D97-AF65-F5344CB8AC3E}">
        <p14:creationId xmlns:p14="http://schemas.microsoft.com/office/powerpoint/2010/main" val="42791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27" y="764373"/>
            <a:ext cx="10543674" cy="1293028"/>
          </a:xfrm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chemeClr val="hlink"/>
                </a:solidFill>
              </a:rPr>
              <a:t>Story of </a:t>
            </a:r>
            <a:r>
              <a:rPr lang="en-US" sz="4900" b="1" dirty="0" smtClean="0">
                <a:solidFill>
                  <a:schemeClr val="hlink"/>
                </a:solidFill>
              </a:rPr>
              <a:t>Us </a:t>
            </a:r>
            <a:r>
              <a:rPr lang="en-US" sz="4400" b="1" dirty="0">
                <a:solidFill>
                  <a:schemeClr val="hlink"/>
                </a:solidFill>
              </a:rPr>
              <a:t/>
            </a:r>
            <a:br>
              <a:rPr lang="en-US" sz="4400" b="1" dirty="0">
                <a:solidFill>
                  <a:schemeClr val="hlink"/>
                </a:solidFill>
              </a:rPr>
            </a:br>
            <a:r>
              <a:rPr lang="en-US" sz="3600" b="1" dirty="0">
                <a:solidFill>
                  <a:schemeClr val="hlink"/>
                </a:solidFill>
              </a:rPr>
              <a:t>Values that Inspire Others to Act Together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88019"/>
            <a:ext cx="10820400" cy="373066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Identifying with each other as a </a:t>
            </a:r>
            <a:r>
              <a:rPr lang="en-US" sz="3200" i="1" dirty="0" smtClean="0"/>
              <a:t>group 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 smtClean="0"/>
              <a:t>Lifting </a:t>
            </a:r>
            <a:r>
              <a:rPr lang="en-US" sz="3200" i="1" dirty="0"/>
              <a:t>up choices in a group’s history: founding, crises and conflicts, big events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 smtClean="0"/>
              <a:t>Stories you’ve shared that have meaning to the group</a:t>
            </a:r>
            <a:endParaRPr lang="en-US" sz="3200" i="1" dirty="0"/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endParaRPr lang="en-US" sz="3200" i="1" dirty="0" smtClean="0"/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b="1" i="1" dirty="0" smtClean="0">
                <a:solidFill>
                  <a:srgbClr val="F0532B"/>
                </a:solidFill>
              </a:rPr>
              <a:t>Key </a:t>
            </a:r>
            <a:r>
              <a:rPr lang="en-US" sz="3200" b="1" i="1" dirty="0">
                <a:solidFill>
                  <a:srgbClr val="F0532B"/>
                </a:solidFill>
              </a:rPr>
              <a:t>focus: Shared story that calls forward shared </a:t>
            </a:r>
            <a:r>
              <a:rPr lang="en-US" sz="3200" b="1" i="1" dirty="0" smtClean="0">
                <a:solidFill>
                  <a:srgbClr val="F0532B"/>
                </a:solidFill>
              </a:rPr>
              <a:t>values</a:t>
            </a:r>
            <a:endParaRPr lang="en-US" sz="3200" b="1" i="1" dirty="0">
              <a:solidFill>
                <a:srgbClr val="F0532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8274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2800" i="1" dirty="0" smtClean="0"/>
              <a:t>Courage of empathy</a:t>
            </a:r>
          </a:p>
        </p:txBody>
      </p:sp>
    </p:spTree>
    <p:extLst>
      <p:ext uri="{BB962C8B-B14F-4D97-AF65-F5344CB8AC3E}">
        <p14:creationId xmlns:p14="http://schemas.microsoft.com/office/powerpoint/2010/main" val="18598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01532"/>
            <a:ext cx="11361821" cy="1293028"/>
          </a:xfrm>
        </p:spPr>
        <p:txBody>
          <a:bodyPr>
            <a:normAutofit/>
          </a:bodyPr>
          <a:lstStyle/>
          <a:p>
            <a:r>
              <a:rPr lang="en-US" sz="4800" b="1" i="1" dirty="0">
                <a:solidFill>
                  <a:srgbClr val="F0532B"/>
                </a:solidFill>
              </a:rPr>
              <a:t>What are your core faith values</a:t>
            </a:r>
            <a:r>
              <a:rPr lang="en-US" sz="4800" b="1" i="1" dirty="0" smtClean="0">
                <a:solidFill>
                  <a:srgbClr val="F0532B"/>
                </a:solidFill>
              </a:rPr>
              <a:t>?</a:t>
            </a:r>
            <a:endParaRPr lang="en-US" b="1" dirty="0">
              <a:solidFill>
                <a:srgbClr val="F0532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rgbClr val="F0532B"/>
                </a:solidFill>
              </a:rPr>
              <a:t>Story of You</a:t>
            </a:r>
          </a:p>
          <a:p>
            <a:r>
              <a:rPr lang="en-US" sz="2800" dirty="0" smtClean="0"/>
              <a:t>What </a:t>
            </a:r>
            <a:r>
              <a:rPr lang="en-US" sz="2800" dirty="0"/>
              <a:t>are your deeply held beliefs?</a:t>
            </a:r>
          </a:p>
          <a:p>
            <a:r>
              <a:rPr lang="en-US" sz="2800" dirty="0"/>
              <a:t>What daily practices can you engage in to live them out?</a:t>
            </a:r>
          </a:p>
          <a:p>
            <a:r>
              <a:rPr lang="en-US" sz="2800" dirty="0" smtClean="0"/>
              <a:t>What </a:t>
            </a:r>
            <a:r>
              <a:rPr lang="en-US" sz="2800" dirty="0"/>
              <a:t>values do you see in the world that are not an expression of your faith?</a:t>
            </a:r>
          </a:p>
          <a:p>
            <a:pPr marL="0" indent="0">
              <a:buNone/>
            </a:pPr>
            <a:r>
              <a:rPr lang="en-US" sz="2800" i="1" dirty="0" smtClean="0">
                <a:solidFill>
                  <a:srgbClr val="F0532B"/>
                </a:solidFill>
              </a:rPr>
              <a:t>Story of Us</a:t>
            </a:r>
          </a:p>
          <a:p>
            <a:r>
              <a:rPr lang="en-US" sz="2800" dirty="0" smtClean="0"/>
              <a:t>How </a:t>
            </a:r>
            <a:r>
              <a:rPr lang="en-US" sz="2800" dirty="0"/>
              <a:t>does your faith community nurture your spirit and help you sustain your commitment to these values? </a:t>
            </a:r>
          </a:p>
          <a:p>
            <a:r>
              <a:rPr lang="en-US" sz="2800" dirty="0"/>
              <a:t>What can your congregation do to reflect those values?</a:t>
            </a:r>
          </a:p>
        </p:txBody>
      </p:sp>
    </p:spTree>
    <p:extLst>
      <p:ext uri="{BB962C8B-B14F-4D97-AF65-F5344CB8AC3E}">
        <p14:creationId xmlns:p14="http://schemas.microsoft.com/office/powerpoint/2010/main" val="8756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8337" y="764373"/>
            <a:ext cx="11634537" cy="1293028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hlink"/>
                </a:solidFill>
              </a:rPr>
              <a:t>Story of Now: </a:t>
            </a:r>
            <a:r>
              <a:rPr lang="en-US" sz="4400" b="1" dirty="0">
                <a:solidFill>
                  <a:schemeClr val="hlink"/>
                </a:solidFill>
              </a:rPr>
              <a:t/>
            </a:r>
            <a:br>
              <a:rPr lang="en-US" sz="4400" b="1" dirty="0">
                <a:solidFill>
                  <a:schemeClr val="hlink"/>
                </a:solidFill>
              </a:rPr>
            </a:br>
            <a:r>
              <a:rPr lang="en-US" b="1" dirty="0">
                <a:solidFill>
                  <a:schemeClr val="hlink"/>
                </a:solidFill>
              </a:rPr>
              <a:t>Urgent Challenge, Hope, </a:t>
            </a:r>
            <a:r>
              <a:rPr lang="en-US" b="1" dirty="0" smtClean="0">
                <a:solidFill>
                  <a:schemeClr val="hlink"/>
                </a:solidFill>
              </a:rPr>
              <a:t>&amp; </a:t>
            </a:r>
            <a:r>
              <a:rPr lang="en-US" b="1" dirty="0">
                <a:solidFill>
                  <a:schemeClr val="hlink"/>
                </a:solidFill>
              </a:rPr>
              <a:t>Call 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251" y="2258729"/>
            <a:ext cx="11281611" cy="4024125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Bringing urgency alive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Calling forward the promise of hope and prophetic </a:t>
            </a:r>
            <a:r>
              <a:rPr lang="en-US" sz="3200" i="1" dirty="0" smtClean="0"/>
              <a:t>vision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 smtClean="0"/>
              <a:t>Acting on your core values as a religious community</a:t>
            </a:r>
            <a:endParaRPr lang="en-US" i="1" dirty="0"/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endParaRPr lang="en-US" sz="3000" b="1" i="1" dirty="0" smtClean="0">
              <a:solidFill>
                <a:srgbClr val="F0532B"/>
              </a:solidFill>
            </a:endParaRP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3000" b="1" i="1" dirty="0" smtClean="0">
                <a:solidFill>
                  <a:srgbClr val="F0532B"/>
                </a:solidFill>
              </a:rPr>
              <a:t>Key </a:t>
            </a:r>
            <a:r>
              <a:rPr lang="en-US" sz="3000" b="1" i="1" dirty="0">
                <a:solidFill>
                  <a:srgbClr val="F0532B"/>
                </a:solidFill>
              </a:rPr>
              <a:t>focus: Choice that must be made to lead a better future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8274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2800" i="1" dirty="0" smtClean="0"/>
              <a:t>Courage of imagination</a:t>
            </a:r>
          </a:p>
        </p:txBody>
      </p:sp>
    </p:spTree>
    <p:extLst>
      <p:ext uri="{BB962C8B-B14F-4D97-AF65-F5344CB8AC3E}">
        <p14:creationId xmlns:p14="http://schemas.microsoft.com/office/powerpoint/2010/main" val="333607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2884" y="555825"/>
            <a:ext cx="5410200" cy="1293028"/>
          </a:xfrm>
        </p:spPr>
        <p:txBody>
          <a:bodyPr>
            <a:normAutofit/>
          </a:bodyPr>
          <a:lstStyle/>
          <a:p>
            <a:r>
              <a:rPr lang="en-US" b="1" kern="0" dirty="0" smtClean="0">
                <a:solidFill>
                  <a:schemeClr val="hlink"/>
                </a:solidFill>
              </a:rPr>
              <a:t>Developing Your Story of Now </a:t>
            </a:r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560" y="1848853"/>
            <a:ext cx="6751945" cy="469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80820" y="3595793"/>
            <a:ext cx="426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a Story of Us – </a:t>
            </a:r>
            <a:r>
              <a:rPr lang="en-US" dirty="0"/>
              <a:t>S</a:t>
            </a:r>
            <a:r>
              <a:rPr lang="en-US" dirty="0" smtClean="0"/>
              <a:t>tory of Now Guide, visit, </a:t>
            </a:r>
            <a:r>
              <a:rPr lang="en-US" dirty="0" smtClean="0">
                <a:hlinkClick r:id="rId3"/>
              </a:rPr>
              <a:t>www.standingonthesideoflove.org</a:t>
            </a:r>
            <a:r>
              <a:rPr lang="en-US" dirty="0" smtClean="0"/>
              <a:t> and search “Story of Us”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600" dirty="0" smtClean="0"/>
              <a:t>GAFO</a:t>
            </a:r>
            <a:endParaRPr lang="en-US" sz="1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G</a:t>
            </a:r>
            <a:r>
              <a:rPr lang="en-US" sz="3200" dirty="0" smtClean="0"/>
              <a:t>rounding, </a:t>
            </a:r>
            <a:r>
              <a:rPr lang="en-US" sz="4000" dirty="0" smtClean="0"/>
              <a:t>A</a:t>
            </a:r>
            <a:r>
              <a:rPr lang="en-US" sz="3200" dirty="0" smtClean="0"/>
              <a:t>ccountability, </a:t>
            </a:r>
            <a:r>
              <a:rPr lang="en-US" sz="4000" dirty="0" smtClean="0"/>
              <a:t>F</a:t>
            </a:r>
            <a:r>
              <a:rPr lang="en-US" sz="3200" dirty="0" smtClean="0"/>
              <a:t>it, and </a:t>
            </a:r>
            <a:r>
              <a:rPr lang="en-US" sz="4000" dirty="0" smtClean="0"/>
              <a:t>O</a:t>
            </a:r>
            <a:r>
              <a:rPr lang="en-US" sz="3200" dirty="0" smtClean="0"/>
              <a:t>pportunity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7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1705" y="764373"/>
            <a:ext cx="10094495" cy="1293028"/>
          </a:xfrm>
        </p:spPr>
        <p:txBody>
          <a:bodyPr/>
          <a:lstStyle/>
          <a:p>
            <a:r>
              <a:rPr lang="en-US" dirty="0" smtClean="0"/>
              <a:t>Where Do You Put Your Energy?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655930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222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0532B"/>
                </a:solidFill>
              </a:rPr>
              <a:t>Grounding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Does the issue have authentic and deep UU roots? 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Does it link to the current identity, theology</a:t>
            </a:r>
            <a:r>
              <a:rPr lang="en-US" sz="3200" i="1" dirty="0" smtClean="0"/>
              <a:t>, and </a:t>
            </a:r>
            <a:r>
              <a:rPr lang="en-US" sz="3200" i="1" dirty="0"/>
              <a:t>lived experience of the congregation?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3200" i="1" dirty="0"/>
              <a:t>Theology/philosophy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3200" i="1" dirty="0"/>
              <a:t>Worship &amp; congregational life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3200" i="1" dirty="0"/>
              <a:t>Social action history &amp; </a:t>
            </a:r>
            <a:r>
              <a:rPr lang="en-US" sz="3200" i="1" dirty="0" smtClean="0"/>
              <a:t>today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6112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0532B"/>
                </a:solidFill>
              </a:rPr>
              <a:t>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Is the issue of concern to marginalized groups in the congregation and in the community? 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Are we in relationship with those groups?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Is right relationship reflection built in to the project and its way of operating? Can we be sensitive partners? Are we educated on the issues? Do we follow others lead</a:t>
            </a:r>
            <a:r>
              <a:rPr lang="en-US" sz="3200" i="1" dirty="0" smtClean="0"/>
              <a:t>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2004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5798127"/>
          </a:xfrm>
          <a:prstGeom prst="rect">
            <a:avLst/>
          </a:prstGeom>
          <a:solidFill>
            <a:srgbClr val="FF93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SL logo.bmp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429" y="5922981"/>
            <a:ext cx="3272571" cy="93501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492830" y="424540"/>
            <a:ext cx="6945085" cy="3779312"/>
          </a:xfrm>
          <a:prstGeom prst="wedgeRoundRectCallout">
            <a:avLst/>
          </a:prstGeom>
          <a:solidFill>
            <a:schemeClr val="tx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4239">
            <a:off x="7209310" y="1639534"/>
            <a:ext cx="2696235" cy="180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928257" y="849087"/>
            <a:ext cx="449580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chemeClr val="bg1"/>
                </a:solidFill>
                <a:latin typeface="Calibri"/>
              </a:rPr>
              <a:t>Before SSL, we didn’t have </a:t>
            </a:r>
          </a:p>
          <a:p>
            <a:pPr defTabSz="457200"/>
            <a:r>
              <a:rPr lang="en-US" sz="2800" dirty="0">
                <a:solidFill>
                  <a:schemeClr val="bg1"/>
                </a:solidFill>
                <a:latin typeface="Calibri"/>
              </a:rPr>
              <a:t>anything people felt so </a:t>
            </a:r>
          </a:p>
          <a:p>
            <a:pPr defTabSz="457200"/>
            <a:r>
              <a:rPr lang="en-US" sz="2800" dirty="0">
                <a:solidFill>
                  <a:schemeClr val="bg1"/>
                </a:solidFill>
                <a:latin typeface="Calibri"/>
              </a:rPr>
              <a:t>unanimously positive about.  </a:t>
            </a:r>
          </a:p>
          <a:p>
            <a:pPr defTabSz="457200"/>
            <a:r>
              <a:rPr lang="en-US" sz="2800" dirty="0">
                <a:solidFill>
                  <a:schemeClr val="bg1"/>
                </a:solidFill>
                <a:latin typeface="Calibri"/>
              </a:rPr>
              <a:t>It has made congregations feel empowered that they can make a difference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.</a:t>
            </a:r>
          </a:p>
          <a:p>
            <a:pPr defTabSz="457200"/>
            <a:r>
              <a:rPr lang="en-US" sz="1600" dirty="0">
                <a:solidFill>
                  <a:schemeClr val="bg1"/>
                </a:solidFill>
                <a:latin typeface="Calibri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alibri"/>
              </a:rPr>
            </a:br>
            <a:r>
              <a:rPr lang="en-US" sz="500" dirty="0">
                <a:solidFill>
                  <a:schemeClr val="bg1"/>
                </a:solidFill>
                <a:latin typeface="Calibri"/>
              </a:rPr>
              <a:t/>
            </a:r>
            <a:br>
              <a:rPr lang="en-US" sz="500" dirty="0">
                <a:solidFill>
                  <a:schemeClr val="bg1"/>
                </a:solidFill>
                <a:latin typeface="Calibri"/>
              </a:rPr>
            </a:br>
            <a:r>
              <a:rPr lang="en-US" sz="500" dirty="0">
                <a:solidFill>
                  <a:schemeClr val="bg1"/>
                </a:solidFill>
                <a:latin typeface="Calibri"/>
              </a:rPr>
              <a:t>	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  <a:p>
            <a:pPr defTabSz="457200"/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1635" y="4704576"/>
            <a:ext cx="8853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  <a:latin typeface="Calibri"/>
              </a:rPr>
              <a:t>Rev. Terry Sweetser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i="1" dirty="0">
                <a:solidFill>
                  <a:prstClr val="black"/>
                </a:solidFill>
                <a:latin typeface="Calibri"/>
              </a:rPr>
              <a:t>UUA Vice President for </a:t>
            </a:r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Stewardship 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and Development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52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0532B"/>
                </a:solidFill>
              </a:rPr>
              <a:t>fit</a:t>
            </a:r>
            <a:endParaRPr lang="en-US" b="1" dirty="0">
              <a:solidFill>
                <a:srgbClr val="F0532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i="1" dirty="0"/>
              <a:t>Is there a match between our resources, aspirations, and ability to make a real difference?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3200" i="1" dirty="0"/>
              <a:t>Informed and inspiring leaders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3200" i="1" dirty="0"/>
              <a:t>Institutional resources – curricula, $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3200" i="1" dirty="0" smtClean="0"/>
              <a:t>Partners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7919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0532B"/>
                </a:solidFill>
              </a:rPr>
              <a:t>opportunity</a:t>
            </a:r>
            <a:endParaRPr lang="en-US" b="1" dirty="0">
              <a:solidFill>
                <a:srgbClr val="F0532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Can we make a real difference as a respected participant?  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Is this a “hot” issue and a good time to act? 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Is there a local, state or national campaign or coalition we can join? 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3200" i="1" dirty="0"/>
              <a:t>Are there debates in the public arena, legislation that UUs can influence</a:t>
            </a:r>
            <a:r>
              <a:rPr lang="en-US" sz="3200" i="1" dirty="0" smtClean="0"/>
              <a:t>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1514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967" y="370968"/>
            <a:ext cx="8610600" cy="1293028"/>
          </a:xfrm>
        </p:spPr>
        <p:txBody>
          <a:bodyPr/>
          <a:lstStyle/>
          <a:p>
            <a:r>
              <a:rPr lang="en-US" dirty="0" smtClean="0"/>
              <a:t>Assess and Choose with </a:t>
            </a:r>
            <a:r>
              <a:rPr lang="en-US" dirty="0" err="1" smtClean="0"/>
              <a:t>gafo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427526"/>
              </p:ext>
            </p:extLst>
          </p:nvPr>
        </p:nvGraphicFramePr>
        <p:xfrm>
          <a:off x="1400018" y="1558179"/>
          <a:ext cx="9420260" cy="4405927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4710130"/>
                <a:gridCol w="4710130"/>
              </a:tblGrid>
              <a:tr h="224184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Potential</a:t>
                      </a:r>
                    </a:p>
                    <a:p>
                      <a:pPr algn="ctr"/>
                      <a:r>
                        <a:rPr lang="en-US" b="1" dirty="0" smtClean="0"/>
                        <a:t>High Fit and Low Opportunity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Study, educate and monitor</a:t>
                      </a:r>
                      <a:r>
                        <a:rPr lang="en-US" baseline="0" dirty="0" smtClean="0"/>
                        <a:t> for development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Issues: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Ideal</a:t>
                      </a:r>
                    </a:p>
                    <a:p>
                      <a:pPr algn="ctr"/>
                      <a:r>
                        <a:rPr lang="en-US" b="1" dirty="0" smtClean="0"/>
                        <a:t>High Fit</a:t>
                      </a:r>
                      <a:r>
                        <a:rPr lang="en-US" b="1" baseline="0" dirty="0" smtClean="0"/>
                        <a:t> and High Opportunity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Dedicate time, energy, and resources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I</a:t>
                      </a:r>
                    </a:p>
                    <a:p>
                      <a:r>
                        <a:rPr lang="en-US" dirty="0" smtClean="0"/>
                        <a:t>Issues:</a:t>
                      </a:r>
                      <a:endParaRPr lang="en-US" dirty="0"/>
                    </a:p>
                  </a:txBody>
                  <a:tcPr/>
                </a:tc>
              </a:tr>
              <a:tr h="20864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Unlikely</a:t>
                      </a:r>
                    </a:p>
                    <a:p>
                      <a:pPr algn="ctr"/>
                      <a:r>
                        <a:rPr lang="en-US" b="1" dirty="0" smtClean="0"/>
                        <a:t>Low Fit and Low Opportunity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Do not dedicate time and resources. Can monitor for development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Issues: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Potential</a:t>
                      </a:r>
                    </a:p>
                    <a:p>
                      <a:pPr algn="ctr"/>
                      <a:r>
                        <a:rPr lang="en-US" b="1" dirty="0" smtClean="0"/>
                        <a:t>Low Fit and High Opportunity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Study,</a:t>
                      </a:r>
                      <a:r>
                        <a:rPr lang="en-US" baseline="0" dirty="0" smtClean="0"/>
                        <a:t> educate, and monitor for development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Issues: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599031" y="4509382"/>
            <a:ext cx="82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FIT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027338" y="6081735"/>
            <a:ext cx="548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Opportunity</a:t>
            </a:r>
            <a:endParaRPr lang="en-US" sz="3600" dirty="0"/>
          </a:p>
        </p:txBody>
      </p:sp>
      <p:sp>
        <p:nvSpPr>
          <p:cNvPr id="4" name="Up Arrow 3"/>
          <p:cNvSpPr/>
          <p:nvPr/>
        </p:nvSpPr>
        <p:spPr>
          <a:xfrm>
            <a:off x="785459" y="3179135"/>
            <a:ext cx="450259" cy="12418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5400000">
            <a:off x="5477962" y="5783973"/>
            <a:ext cx="450259" cy="12418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hlink"/>
                </a:solidFill>
              </a:rPr>
              <a:t>Grounding &amp; Partnering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Tie justice efforts to our UU identity;</a:t>
            </a:r>
            <a:br>
              <a:rPr lang="en-US" sz="3200" dirty="0"/>
            </a:br>
            <a:r>
              <a:rPr lang="en-US" sz="3200" dirty="0"/>
              <a:t>tell your story; keep creating the story of </a:t>
            </a:r>
            <a:r>
              <a:rPr lang="en-US" sz="3200" dirty="0" smtClean="0"/>
              <a:t>us (including in your congregation), develop the story </a:t>
            </a:r>
            <a:r>
              <a:rPr lang="en-US" sz="3200" dirty="0"/>
              <a:t>of now</a:t>
            </a:r>
          </a:p>
          <a:p>
            <a:r>
              <a:rPr lang="en-US" sz="3200" dirty="0" smtClean="0"/>
              <a:t>Use </a:t>
            </a:r>
            <a:r>
              <a:rPr lang="en-US" sz="3200" dirty="0"/>
              <a:t>GAFO to describe justice ministry</a:t>
            </a:r>
          </a:p>
          <a:p>
            <a:r>
              <a:rPr lang="en-US" sz="3200" dirty="0" smtClean="0"/>
              <a:t>Maintain partnerships; create opportunities </a:t>
            </a:r>
            <a:r>
              <a:rPr lang="en-US" sz="3200" dirty="0"/>
              <a:t>for congregation to interact with partners; </a:t>
            </a:r>
            <a:r>
              <a:rPr lang="en-US" sz="3200" dirty="0" smtClean="0"/>
              <a:t>hold spiritual </a:t>
            </a:r>
            <a:r>
              <a:rPr lang="en-US" sz="3200" dirty="0"/>
              <a:t>discussions with partners</a:t>
            </a:r>
          </a:p>
          <a:p>
            <a:r>
              <a:rPr lang="en-US" sz="3200" dirty="0" smtClean="0"/>
              <a:t>Share </a:t>
            </a:r>
            <a:r>
              <a:rPr lang="en-US" sz="3200" dirty="0"/>
              <a:t>the plate with social justice partners</a:t>
            </a:r>
          </a:p>
        </p:txBody>
      </p:sp>
    </p:spTree>
    <p:extLst>
      <p:ext uri="{BB962C8B-B14F-4D97-AF65-F5344CB8AC3E}">
        <p14:creationId xmlns:p14="http://schemas.microsoft.com/office/powerpoint/2010/main" val="60553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330" y="2384339"/>
            <a:ext cx="1898073" cy="2535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750" y="4660676"/>
            <a:ext cx="2486538" cy="18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914" y="3651944"/>
            <a:ext cx="2257136" cy="2663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582" y="3744439"/>
            <a:ext cx="2799385" cy="186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59" y="1955378"/>
            <a:ext cx="2597727" cy="1948295"/>
          </a:xfrm>
          <a:prstGeom prst="hear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110" y="1535218"/>
            <a:ext cx="2945627" cy="2209220"/>
          </a:xfrm>
          <a:prstGeom prst="hear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94084" y="201446"/>
            <a:ext cx="8610600" cy="1293028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  <a:t>The </a:t>
            </a:r>
            <a:r>
              <a:rPr lang="en-US" sz="2800" dirty="0" smtClean="0">
                <a:solidFill>
                  <a:srgbClr val="FF9303"/>
                </a:solidFill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  <a:t>Love </a:t>
            </a:r>
            <a:r>
              <a:rPr lang="en-US" sz="2800" dirty="0" smtClean="0"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  <a:t>People </a:t>
            </a:r>
            <a:br>
              <a:rPr lang="en-US" sz="2800" dirty="0" smtClean="0"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  <a:t>The </a:t>
            </a:r>
            <a:r>
              <a:rPr lang="en-US" sz="2800" dirty="0" smtClean="0">
                <a:solidFill>
                  <a:srgbClr val="FF9303"/>
                </a:solidFill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  <a:t>Yellow Shirt </a:t>
            </a:r>
            <a:r>
              <a:rPr lang="en-US" sz="2800" dirty="0" smtClean="0"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  <a:t>People</a:t>
            </a:r>
            <a:br>
              <a:rPr lang="en-US" sz="2800" dirty="0" smtClean="0"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  <a:t>Be hard to ignore</a:t>
            </a:r>
            <a:br>
              <a:rPr lang="en-US" sz="2800" dirty="0" smtClean="0"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</a:rPr>
              <a:t>Tie Public Witness to your Advocacy</a:t>
            </a:r>
            <a:endParaRPr lang="en-US" sz="2800" dirty="0">
              <a:effectLst>
                <a:outerShdw blurRad="50800" dist="38100" dir="2700000" algn="tl" rotWithShape="0">
                  <a:schemeClr val="bg2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 descr="SSL logo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053" y="6101730"/>
            <a:ext cx="2646947" cy="7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24743" y="1457809"/>
            <a:ext cx="4615543" cy="51857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4572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Faith in action</a:t>
            </a:r>
          </a:p>
          <a:p>
            <a:pPr defTabSz="4572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 Pride in an underlying principle of faith</a:t>
            </a:r>
          </a:p>
          <a:p>
            <a:pPr defTabSz="457200">
              <a:buFont typeface="Wingdings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 Opportunity to bring our vision to the world</a:t>
            </a:r>
          </a:p>
          <a:p>
            <a:pPr defTabSz="457200">
              <a:buFont typeface="Wingdings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 Major visibility</a:t>
            </a:r>
          </a:p>
          <a:p>
            <a:pPr defTabSz="457200">
              <a:buFont typeface="Wingdings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 Chance to show up for our partners in a coordinated way as people of faith</a:t>
            </a:r>
          </a:p>
          <a:p>
            <a:pPr defTabSz="457200">
              <a:buFont typeface="Wingdings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 Positive messaging infused into what others might call “fights” or “battles”</a:t>
            </a:r>
          </a:p>
          <a:p>
            <a:pPr defTabSz="457200">
              <a:buFont typeface="Wingdings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 Denominational branding</a:t>
            </a:r>
          </a:p>
          <a:p>
            <a:pPr defTabSz="457200">
              <a:buFont typeface="Wingdings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 Increased media attention</a:t>
            </a:r>
          </a:p>
          <a:p>
            <a:pPr defTabSz="457200">
              <a:buFont typeface="Wingdings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 Open source</a:t>
            </a:r>
          </a:p>
          <a:p>
            <a:pPr defTabSz="457200">
              <a:buFont typeface="Wingdings" pitchFamily="2" charset="2"/>
              <a:buChar char="§"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2071" y="161636"/>
            <a:ext cx="8495145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457200"/>
            <a:r>
              <a:rPr lang="en-US" sz="3600" dirty="0">
                <a:solidFill>
                  <a:srgbClr val="FF9303"/>
                </a:solidFill>
                <a:effectLst>
                  <a:outerShdw blurRad="50800" dist="38100" dir="2700000" algn="tl" rotWithShape="0">
                    <a:srgbClr val="EEECE1">
                      <a:lumMod val="50000"/>
                      <a:alpha val="40000"/>
                    </a:srgbClr>
                  </a:outerShdw>
                </a:effectLst>
                <a:latin typeface="Arial Black" pitchFamily="34" charset="0"/>
              </a:rPr>
              <a:t>The Power of </a:t>
            </a:r>
            <a:r>
              <a:rPr lang="en-US" sz="3600" dirty="0" smtClean="0">
                <a:solidFill>
                  <a:srgbClr val="FF9303"/>
                </a:solidFill>
                <a:effectLst>
                  <a:outerShdw blurRad="50800" dist="38100" dir="2700000" algn="tl" rotWithShape="0">
                    <a:srgbClr val="EEECE1">
                      <a:lumMod val="50000"/>
                      <a:alpha val="40000"/>
                    </a:srgbClr>
                  </a:outerShdw>
                </a:effectLst>
                <a:latin typeface="Arial Black" pitchFamily="34" charset="0"/>
              </a:rPr>
              <a:t>SSL:</a:t>
            </a:r>
          </a:p>
          <a:p>
            <a:pPr defTabSz="457200"/>
            <a:r>
              <a:rPr lang="en-US" sz="3600" dirty="0" smtClean="0">
                <a:solidFill>
                  <a:srgbClr val="FF9303"/>
                </a:solidFill>
                <a:effectLst>
                  <a:outerShdw blurRad="50800" dist="38100" dir="2700000" algn="tl" rotWithShape="0">
                    <a:srgbClr val="EEECE1">
                      <a:lumMod val="50000"/>
                      <a:alpha val="40000"/>
                    </a:srgbClr>
                  </a:outerShdw>
                </a:effectLst>
                <a:latin typeface="Arial Black" pitchFamily="34" charset="0"/>
              </a:rPr>
              <a:t>Can’t argue against LOVE!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/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8" name="Picture 7" descr="Screen shot 2011-04-05 at 10.04.14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06" y="1457809"/>
            <a:ext cx="4249413" cy="5051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807" y="1993370"/>
            <a:ext cx="4699761" cy="2871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SSL 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053" y="6101730"/>
            <a:ext cx="2646947" cy="7562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7771" y="1457809"/>
            <a:ext cx="326572" cy="251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9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31" y="352926"/>
            <a:ext cx="11502189" cy="1704475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F0532B"/>
                </a:solidFill>
              </a:rPr>
              <a:t>Lessons Learned</a:t>
            </a:r>
            <a:br>
              <a:rPr lang="en-US" sz="4900" b="1" dirty="0" smtClean="0">
                <a:solidFill>
                  <a:srgbClr val="F0532B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When we stand on the side of </a:t>
            </a:r>
            <a:r>
              <a:rPr lang="en-US" b="1" dirty="0" smtClean="0">
                <a:solidFill>
                  <a:srgbClr val="0070C0"/>
                </a:solidFill>
              </a:rPr>
              <a:t>love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in advocacy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spcBef>
                <a:spcPct val="0"/>
              </a:spcBef>
              <a:spcAft>
                <a:spcPts val="2400"/>
              </a:spcAft>
            </a:pPr>
            <a:r>
              <a:rPr lang="en-US" sz="2800" dirty="0"/>
              <a:t>Be prepared, and more importantly, be receptive.</a:t>
            </a:r>
          </a:p>
          <a:p>
            <a:pPr marL="514350" indent="-514350">
              <a:spcBef>
                <a:spcPct val="0"/>
              </a:spcBef>
              <a:spcAft>
                <a:spcPts val="2400"/>
              </a:spcAft>
            </a:pPr>
            <a:r>
              <a:rPr lang="en-US" sz="2800" dirty="0"/>
              <a:t>Have talking points, but not a script. Aim to engage in dialogue, not deliver a speech.</a:t>
            </a:r>
          </a:p>
          <a:p>
            <a:pPr marL="514350" indent="-514350">
              <a:spcBef>
                <a:spcPct val="0"/>
              </a:spcBef>
              <a:spcAft>
                <a:spcPts val="2400"/>
              </a:spcAft>
            </a:pPr>
            <a:r>
              <a:rPr lang="en-US" sz="2800" dirty="0"/>
              <a:t>You don’t have to be a policy expert! It’s better to speak from the heart, offer stories, and share what you know, rather than memorize facts and </a:t>
            </a:r>
            <a:r>
              <a:rPr lang="en-US" sz="2800" dirty="0" smtClean="0"/>
              <a:t>figures</a:t>
            </a:r>
          </a:p>
          <a:p>
            <a:pPr marL="514350" indent="-514350">
              <a:spcBef>
                <a:spcPct val="0"/>
              </a:spcBef>
              <a:spcAft>
                <a:spcPts val="2400"/>
              </a:spcAft>
            </a:pPr>
            <a:r>
              <a:rPr lang="en-US" sz="2800" dirty="0" smtClean="0"/>
              <a:t>Make simple one page handouts</a:t>
            </a:r>
            <a:endParaRPr lang="en-US" sz="2800" dirty="0"/>
          </a:p>
          <a:p>
            <a:pPr marL="514350" indent="-514350">
              <a:spcBef>
                <a:spcPct val="0"/>
              </a:spcBef>
              <a:spcAft>
                <a:spcPts val="2400"/>
              </a:spcAft>
            </a:pPr>
            <a:r>
              <a:rPr lang="en-US" sz="2800" dirty="0"/>
              <a:t>Be persistent and follow up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pic>
        <p:nvPicPr>
          <p:cNvPr id="4" name="Picture 3" descr="SSL logo.bmp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053" y="6101730"/>
            <a:ext cx="2646947" cy="7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8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621" y="453191"/>
            <a:ext cx="2807958" cy="2422358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46125"/>
            <a:ext cx="8610600" cy="1293028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accent4"/>
                </a:solidFill>
              </a:rPr>
              <a:t>Closing</a:t>
            </a:r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1905000" y="1664370"/>
            <a:ext cx="84582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ct val="0"/>
              </a:spcBef>
              <a:spcAft>
                <a:spcPts val="2400"/>
              </a:spcAft>
              <a:buNone/>
            </a:pPr>
            <a:endParaRPr lang="en-US" sz="36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4300" i="1" dirty="0" smtClean="0">
                <a:solidFill>
                  <a:schemeClr val="accent2">
                    <a:lumMod val="50000"/>
                  </a:schemeClr>
                </a:solidFill>
              </a:rPr>
              <a:t>Questions</a:t>
            </a:r>
            <a:r>
              <a:rPr lang="en-US" sz="4300" i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marL="0" indent="0"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4300" i="1" dirty="0">
                <a:solidFill>
                  <a:schemeClr val="accent2">
                    <a:lumMod val="50000"/>
                  </a:schemeClr>
                </a:solidFill>
              </a:rPr>
              <a:t>Stay in touch!</a:t>
            </a:r>
          </a:p>
          <a:p>
            <a:pPr marL="0" indent="0"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4700" i="1" dirty="0">
                <a:solidFill>
                  <a:schemeClr val="accent2">
                    <a:lumMod val="50000"/>
                  </a:schemeClr>
                </a:solidFill>
                <a:hlinkClick r:id="rId5"/>
              </a:rPr>
              <a:t>amarquis@uua.org</a:t>
            </a:r>
            <a:endParaRPr lang="en-US" sz="47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4700" i="1" dirty="0">
                <a:solidFill>
                  <a:schemeClr val="accent2">
                    <a:lumMod val="50000"/>
                  </a:schemeClr>
                </a:solidFill>
                <a:hlinkClick r:id="rId6"/>
              </a:rPr>
              <a:t>jtoth@uua.org</a:t>
            </a:r>
            <a:endParaRPr lang="en-US" sz="47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spcBef>
                <a:spcPct val="0"/>
              </a:spcBef>
              <a:spcAft>
                <a:spcPts val="2400"/>
              </a:spcAft>
              <a:buNone/>
            </a:pPr>
            <a:endParaRPr lang="en-US" sz="36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600" i="1" dirty="0" smtClean="0">
                <a:solidFill>
                  <a:schemeClr val="accent2">
                    <a:lumMod val="50000"/>
                  </a:schemeClr>
                </a:solidFill>
              </a:rPr>
              <a:t>You 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</a:rPr>
              <a:t>are the Beloved Community!</a:t>
            </a:r>
          </a:p>
        </p:txBody>
      </p:sp>
    </p:spTree>
    <p:extLst>
      <p:ext uri="{BB962C8B-B14F-4D97-AF65-F5344CB8AC3E}">
        <p14:creationId xmlns:p14="http://schemas.microsoft.com/office/powerpoint/2010/main" val="26294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68885"/>
          </a:xfrm>
          <a:prstGeom prst="rect">
            <a:avLst/>
          </a:prstGeom>
          <a:solidFill>
            <a:srgbClr val="FF93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365" y="3830511"/>
            <a:ext cx="3816349" cy="2909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1" y="112312"/>
            <a:ext cx="3371183" cy="2685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7257" y="3242494"/>
            <a:ext cx="2902345" cy="3497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6065" y="117728"/>
            <a:ext cx="3168960" cy="3040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221" y="2038989"/>
            <a:ext cx="3097558" cy="2780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SSL logo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168" y="6440906"/>
            <a:ext cx="1459832" cy="4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2DFAC1-BEBB-4CCF-A746-82462C50F4D0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"/>
            <a:ext cx="104775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600" dirty="0">
                <a:solidFill>
                  <a:srgbClr val="FF9900"/>
                </a:solidFill>
              </a:rPr>
              <a:t>“</a:t>
            </a:r>
            <a:r>
              <a:rPr lang="en-US" sz="3600" b="1" dirty="0">
                <a:solidFill>
                  <a:srgbClr val="FF9900"/>
                </a:solidFill>
              </a:rPr>
              <a:t>Not a slogan, a way of living!”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905509"/>
            <a:ext cx="876300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599391" y="5660052"/>
            <a:ext cx="52716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hlink"/>
                </a:solidFill>
              </a:rPr>
              <a:t>—Valley UU Congregation, Chandler, AZ </a:t>
            </a:r>
            <a:endParaRPr lang="en-US" sz="2800" dirty="0"/>
          </a:p>
        </p:txBody>
      </p:sp>
      <p:pic>
        <p:nvPicPr>
          <p:cNvPr id="6" name="Picture 5" descr="SSL logo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209" y="6336632"/>
            <a:ext cx="1824791" cy="5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8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725" y="260684"/>
            <a:ext cx="614122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80" y="32816"/>
            <a:ext cx="3613986" cy="4525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237" y="3513221"/>
            <a:ext cx="5212494" cy="2927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78" y="4850192"/>
            <a:ext cx="3015917" cy="138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590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196" y="5092246"/>
            <a:ext cx="6533804" cy="1330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947" y="0"/>
            <a:ext cx="11842397" cy="4963357"/>
          </a:xfrm>
          <a:prstGeom prst="rect">
            <a:avLst/>
          </a:prstGeom>
        </p:spPr>
      </p:pic>
      <p:pic>
        <p:nvPicPr>
          <p:cNvPr id="3" name="Picture 3" descr="Pictur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451" y="2887165"/>
            <a:ext cx="4710545" cy="3535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083197" y="5739370"/>
            <a:ext cx="466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Extracting lessons from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Southern Civil Rights Movement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apply to today’s challenges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16" y="901532"/>
            <a:ext cx="11265568" cy="1293028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Spiritually Grounded </a:t>
            </a:r>
            <a:r>
              <a:rPr lang="en-US" sz="4800" dirty="0" smtClean="0"/>
              <a:t>Social Justice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2800" b="1" dirty="0">
                <a:solidFill>
                  <a:schemeClr val="hlink"/>
                </a:solidFill>
              </a:rPr>
              <a:t>UU principles and sources</a:t>
            </a:r>
            <a:r>
              <a:rPr lang="en-US" b="1" dirty="0">
                <a:solidFill>
                  <a:schemeClr val="hlink"/>
                </a:solidFill>
              </a:rPr>
              <a:t/>
            </a:r>
            <a:br>
              <a:rPr lang="en-US" b="1" dirty="0">
                <a:solidFill>
                  <a:schemeClr val="hlink"/>
                </a:solidFill>
              </a:rPr>
            </a:br>
            <a:r>
              <a:rPr lang="en-US" i="1" dirty="0"/>
              <a:t>interconnectedness; universal love; inherent worth and dignity; sacred relationships</a:t>
            </a:r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2800" b="1" dirty="0">
                <a:solidFill>
                  <a:schemeClr val="hlink"/>
                </a:solidFill>
              </a:rPr>
              <a:t>Religiously grounded justice work</a:t>
            </a:r>
            <a:r>
              <a:rPr lang="en-US" sz="3600" dirty="0">
                <a:solidFill>
                  <a:srgbClr val="FF9900"/>
                </a:solidFill>
              </a:rPr>
              <a:t/>
            </a:r>
            <a:br>
              <a:rPr lang="en-US" sz="3600" dirty="0">
                <a:solidFill>
                  <a:srgbClr val="FF9900"/>
                </a:solidFill>
              </a:rPr>
            </a:br>
            <a:r>
              <a:rPr lang="en-US" i="1" dirty="0"/>
              <a:t>sustains us; provides vision and theological grounding; is transformative; increases authenticity, clarity, and effectiveness</a:t>
            </a:r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2800" b="1" dirty="0">
                <a:solidFill>
                  <a:schemeClr val="hlink"/>
                </a:solidFill>
              </a:rPr>
              <a:t>Spiritually grounded congregation-based ministry </a:t>
            </a:r>
            <a:r>
              <a:rPr lang="en-US" b="1" dirty="0">
                <a:solidFill>
                  <a:schemeClr val="hlink"/>
                </a:solidFill>
              </a:rPr>
              <a:t/>
            </a:r>
            <a:br>
              <a:rPr lang="en-US" b="1" dirty="0">
                <a:solidFill>
                  <a:schemeClr val="hlink"/>
                </a:solidFill>
              </a:rPr>
            </a:br>
            <a:r>
              <a:rPr lang="en-US" i="1" dirty="0"/>
              <a:t>fosters spiritual growth; builds community; mobilizes and inspires; authentically explores privilege and oppression; builds partnerships and bridges; provides vision and goals; changes </a:t>
            </a:r>
            <a:r>
              <a:rPr lang="en-US" i="1" dirty="0" smtClean="0"/>
              <a:t>culture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547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75" y="1331049"/>
            <a:ext cx="11169314" cy="2984277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rgbClr val="FFC000"/>
                </a:solidFill>
              </a:rPr>
              <a:t>Social justice is spiritual for me, </a:t>
            </a:r>
            <a:r>
              <a:rPr lang="en-US" sz="4800" i="1" dirty="0" smtClean="0">
                <a:solidFill>
                  <a:srgbClr val="FFC000"/>
                </a:solidFill>
              </a:rPr>
              <a:t/>
            </a:r>
            <a:br>
              <a:rPr lang="en-US" sz="4800" i="1" dirty="0" smtClean="0">
                <a:solidFill>
                  <a:srgbClr val="FFC000"/>
                </a:solidFill>
              </a:rPr>
            </a:br>
            <a:r>
              <a:rPr lang="en-US" sz="4800" i="1" dirty="0" smtClean="0">
                <a:solidFill>
                  <a:srgbClr val="FFC000"/>
                </a:solidFill>
              </a:rPr>
              <a:t>is </a:t>
            </a:r>
            <a:r>
              <a:rPr lang="en-US" sz="4800" i="1" dirty="0">
                <a:solidFill>
                  <a:srgbClr val="FFC000"/>
                </a:solidFill>
              </a:rPr>
              <a:t>an expression of my faith, </a:t>
            </a:r>
            <a:r>
              <a:rPr lang="en-US" sz="4800" i="1" dirty="0" smtClean="0">
                <a:solidFill>
                  <a:srgbClr val="FFC000"/>
                </a:solidFill>
              </a:rPr>
              <a:t/>
            </a:r>
            <a:br>
              <a:rPr lang="en-US" sz="4800" i="1" dirty="0" smtClean="0">
                <a:solidFill>
                  <a:srgbClr val="FFC000"/>
                </a:solidFill>
              </a:rPr>
            </a:br>
            <a:r>
              <a:rPr lang="en-US" sz="4800" i="1" dirty="0" smtClean="0">
                <a:solidFill>
                  <a:srgbClr val="FFC000"/>
                </a:solidFill>
              </a:rPr>
              <a:t>because</a:t>
            </a:r>
            <a:r>
              <a:rPr lang="en-US" sz="4800" i="1" dirty="0">
                <a:solidFill>
                  <a:srgbClr val="FFC000"/>
                </a:solidFill>
              </a:rPr>
              <a:t>…</a:t>
            </a:r>
            <a:endParaRPr 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Collective Vision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hlink"/>
                </a:solidFill>
              </a:rPr>
              <a:t>Story of </a:t>
            </a:r>
            <a:r>
              <a:rPr lang="en-US" sz="6600" b="1" dirty="0"/>
              <a:t>Self</a:t>
            </a:r>
            <a:r>
              <a:rPr lang="en-US" sz="6600" b="1" dirty="0">
                <a:solidFill>
                  <a:srgbClr val="FF9900"/>
                </a:solidFill>
              </a:rPr>
              <a:t/>
            </a:r>
            <a:br>
              <a:rPr lang="en-US" sz="6600" b="1" dirty="0">
                <a:solidFill>
                  <a:srgbClr val="FF9900"/>
                </a:solidFill>
              </a:rPr>
            </a:br>
            <a:r>
              <a:rPr lang="en-US" sz="6600" b="1" dirty="0">
                <a:solidFill>
                  <a:schemeClr val="hlink"/>
                </a:solidFill>
              </a:rPr>
              <a:t>Story of </a:t>
            </a:r>
            <a:r>
              <a:rPr lang="en-US" sz="6600" b="1" dirty="0"/>
              <a:t>Us</a:t>
            </a:r>
            <a:r>
              <a:rPr lang="en-US" sz="6600" b="1" dirty="0">
                <a:solidFill>
                  <a:srgbClr val="FF9900"/>
                </a:solidFill>
              </a:rPr>
              <a:t/>
            </a:r>
            <a:br>
              <a:rPr lang="en-US" sz="6600" b="1" dirty="0">
                <a:solidFill>
                  <a:srgbClr val="FF9900"/>
                </a:solidFill>
              </a:rPr>
            </a:br>
            <a:r>
              <a:rPr lang="en-US" sz="6600" b="1" dirty="0">
                <a:solidFill>
                  <a:schemeClr val="hlink"/>
                </a:solidFill>
              </a:rPr>
              <a:t>Story of </a:t>
            </a:r>
            <a:r>
              <a:rPr lang="en-US" sz="6600" b="1" dirty="0"/>
              <a:t>Now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6096000" y="57095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Adapted from the work of Marshall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Ganz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and modified by the New Organizing Institute</a:t>
            </a:r>
          </a:p>
        </p:txBody>
      </p:sp>
    </p:spTree>
    <p:extLst>
      <p:ext uri="{BB962C8B-B14F-4D97-AF65-F5344CB8AC3E}">
        <p14:creationId xmlns:p14="http://schemas.microsoft.com/office/powerpoint/2010/main" val="35880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</Template>
  <TotalTime>1413</TotalTime>
  <Words>834</Words>
  <Application>Microsoft Office PowerPoint</Application>
  <PresentationFormat>Custom</PresentationFormat>
  <Paragraphs>161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Vapor Trail</vt:lpstr>
      <vt:lpstr>Inspired Faith, Effective Action</vt:lpstr>
      <vt:lpstr>PowerPoint Presentation</vt:lpstr>
      <vt:lpstr>PowerPoint Presentation</vt:lpstr>
      <vt:lpstr>“Not a slogan, a way of living!”</vt:lpstr>
      <vt:lpstr>PowerPoint Presentation</vt:lpstr>
      <vt:lpstr>PowerPoint Presentation</vt:lpstr>
      <vt:lpstr>Spiritually Grounded Social Justice</vt:lpstr>
      <vt:lpstr>Social justice is spiritual for me,  is an expression of my faith,  because…</vt:lpstr>
      <vt:lpstr>Creating a Collective Vision</vt:lpstr>
      <vt:lpstr>Story of Self  Values that Move You to Act</vt:lpstr>
      <vt:lpstr>Story of Self  Values that Move You to Act</vt:lpstr>
      <vt:lpstr>Story of Us  Values that Inspire Others to Act Together</vt:lpstr>
      <vt:lpstr>What are your core faith values?</vt:lpstr>
      <vt:lpstr>Story of Now:  Urgent Challenge, Hope, &amp; Call to Action</vt:lpstr>
      <vt:lpstr>Developing Your Story of Now </vt:lpstr>
      <vt:lpstr>GAFO</vt:lpstr>
      <vt:lpstr>Where Do You Put Your Energy?</vt:lpstr>
      <vt:lpstr>Grounding</vt:lpstr>
      <vt:lpstr>Accountability</vt:lpstr>
      <vt:lpstr>fit</vt:lpstr>
      <vt:lpstr>opportunity</vt:lpstr>
      <vt:lpstr>Assess and Choose with gafo</vt:lpstr>
      <vt:lpstr>Grounding &amp; Partnering</vt:lpstr>
      <vt:lpstr>The Love People  The Yellow Shirt People Be hard to ignore Tie Public Witness to your Advocacy</vt:lpstr>
      <vt:lpstr>PowerPoint Presentation</vt:lpstr>
      <vt:lpstr>Lessons Learned When we stand on the side of love  in advocacy setting</vt:lpstr>
      <vt:lpstr>Closing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Inspired Faith, Effective Action</dc:title>
  <dc:creator>Annette Marquis</dc:creator>
  <cp:lastModifiedBy>CSnavely</cp:lastModifiedBy>
  <cp:revision>61</cp:revision>
  <cp:lastPrinted>2013-11-22T20:55:05Z</cp:lastPrinted>
  <dcterms:created xsi:type="dcterms:W3CDTF">2013-11-22T18:48:42Z</dcterms:created>
  <dcterms:modified xsi:type="dcterms:W3CDTF">2014-04-07T14:30:20Z</dcterms:modified>
</cp:coreProperties>
</file>